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5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2" r:id="rId20"/>
    <p:sldId id="283" r:id="rId21"/>
    <p:sldId id="278" r:id="rId22"/>
  </p:sldIdLst>
  <p:sldSz cx="18288000" cy="10287000"/>
  <p:notesSz cx="6858000" cy="9144000"/>
  <p:embeddedFontLst>
    <p:embeddedFont>
      <p:font typeface="Aharoni" panose="02010803020104030203" pitchFamily="2" charset="-79"/>
      <p:bold r:id="rId24"/>
    </p:embeddedFont>
    <p:embeddedFont>
      <p:font typeface="Arimo" panose="020B0604020202020204" charset="0"/>
      <p:regular r:id="rId25"/>
    </p:embeddedFont>
    <p:embeddedFont>
      <p:font typeface="Bw Modelica 1" panose="020B0604020202020204" charset="0"/>
      <p:regular r:id="rId26"/>
    </p:embeddedFont>
    <p:embeddedFont>
      <p:font typeface="Bw Modelica 2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ubik" panose="020B0604020202020204" charset="-79"/>
      <p:regular r:id="rId32"/>
    </p:embeddedFont>
    <p:embeddedFont>
      <p:font typeface="Rubik Bold" panose="020B0604020202020204" charset="-79"/>
      <p:regular r:id="rId33"/>
    </p:embeddedFont>
    <p:embeddedFont>
      <p:font typeface="Rubik Semi-Bold" panose="020B0604020202020204" charset="-79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CF6B1-817D-4407-BB6E-7CC4BEA17260}" type="datetimeFigureOut">
              <a:rPr lang="es-CO" smtClean="0"/>
              <a:t>19/04/2024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00528-33E5-448C-B6E0-99ED00CFBF5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91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Sigue nuestro canal de </a:t>
            </a:r>
            <a:r>
              <a:rPr lang="es-ES" dirty="0" err="1"/>
              <a:t>Whatsapp</a:t>
            </a:r>
            <a:r>
              <a:rPr lang="es-ES" dirty="0"/>
              <a:t> dando clic aquí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6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formacolombia.org/escuelasabatica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hatsapp.com/channel/0029Va0I4q6IN9ijaeTFJW1C" TargetMode="Externa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2"/>
              </a:rPr>
              <a:t>LECCIÓN 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1537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CD177BD-15EF-4DB0-9871-6AE54F6784A4}"/>
              </a:ext>
            </a:extLst>
          </p:cNvPr>
          <p:cNvGrpSpPr/>
          <p:nvPr/>
        </p:nvGrpSpPr>
        <p:grpSpPr>
          <a:xfrm>
            <a:off x="8667897" y="2629700"/>
            <a:ext cx="9236515" cy="2409263"/>
            <a:chOff x="8667897" y="2629700"/>
            <a:chExt cx="9236515" cy="2409263"/>
          </a:xfrm>
        </p:grpSpPr>
        <p:sp>
          <p:nvSpPr>
            <p:cNvPr id="5" name="TextBox 5"/>
            <p:cNvSpPr txBox="1"/>
            <p:nvPr/>
          </p:nvSpPr>
          <p:spPr>
            <a:xfrm>
              <a:off x="8667897" y="2629700"/>
              <a:ext cx="9236515" cy="150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25"/>
                </a:lnSpc>
              </a:pPr>
              <a:r>
                <a:rPr lang="en-US" sz="923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</a:rPr>
                <a:t>HIJOS DE DIOS</a:t>
              </a:r>
            </a:p>
          </p:txBody>
        </p:sp>
        <p:sp>
          <p:nvSpPr>
            <p:cNvPr id="10" name="Rectángulo: esquinas diagonales redondeadas 9">
              <a:extLst>
                <a:ext uri="{FF2B5EF4-FFF2-40B4-BE49-F238E27FC236}">
                  <a16:creationId xmlns:a16="http://schemas.microsoft.com/office/drawing/2014/main" id="{ADDAAFF3-1F8B-4AB5-95FB-0F56D96F755C}"/>
                </a:ext>
              </a:extLst>
            </p:cNvPr>
            <p:cNvSpPr/>
            <p:nvPr/>
          </p:nvSpPr>
          <p:spPr>
            <a:xfrm>
              <a:off x="12268200" y="4211723"/>
              <a:ext cx="5483811" cy="779378"/>
            </a:xfrm>
            <a:prstGeom prst="round2DiagRect">
              <a:avLst>
                <a:gd name="adj1" fmla="val 36668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113211" y="4138717"/>
              <a:ext cx="5715001" cy="9002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150E08"/>
                  </a:solidFill>
                  <a:latin typeface="Bw Modelica 2"/>
                </a:rPr>
                <a:t>OBEDIENTES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71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63577" y="0"/>
            <a:ext cx="7158037" cy="10287000"/>
          </a:xfrm>
          <a:custGeom>
            <a:avLst/>
            <a:gdLst/>
            <a:ahLst/>
            <a:cxnLst/>
            <a:rect l="l" t="t" r="r" b="b"/>
            <a:pathLst>
              <a:path w="7158037" h="10287000">
                <a:moveTo>
                  <a:pt x="0" y="0"/>
                </a:moveTo>
                <a:lnTo>
                  <a:pt x="7158038" y="0"/>
                </a:lnTo>
                <a:lnTo>
                  <a:pt x="71580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744" r="-777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LUNES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2373" y="3640345"/>
            <a:ext cx="10141802" cy="39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sz="5288" dirty="0">
                <a:solidFill>
                  <a:srgbClr val="000000"/>
                </a:solidFill>
                <a:latin typeface="Bw Modelica 1"/>
              </a:rPr>
              <a:t>c. ¿Por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el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apóstol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Pedro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nos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ruega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que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seamos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sobrios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y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esperemos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“por</a:t>
            </a:r>
          </a:p>
          <a:p>
            <a:pPr algn="ctr">
              <a:lnSpc>
                <a:spcPts val="6347"/>
              </a:lnSpc>
            </a:pP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completo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en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la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gracia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5288" dirty="0">
                <a:solidFill>
                  <a:srgbClr val="000000"/>
                </a:solidFill>
                <a:latin typeface="Bw Modelica 1"/>
              </a:rPr>
            </a:b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Comparar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 1 Pedro 1:13 con 5:8.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63DD101-3E04-4257-A17B-B19B5B15DB14}"/>
              </a:ext>
            </a:extLst>
          </p:cNvPr>
          <p:cNvGrpSpPr/>
          <p:nvPr/>
        </p:nvGrpSpPr>
        <p:grpSpPr>
          <a:xfrm>
            <a:off x="14415376" y="8743950"/>
            <a:ext cx="3118000" cy="1028700"/>
            <a:chOff x="0" y="0"/>
            <a:chExt cx="4157333" cy="1371600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A5ADEBC-B480-451C-91C2-12E39E571D7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28387" y="2355102"/>
            <a:ext cx="12831227" cy="202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666">
                <a:solidFill>
                  <a:srgbClr val="271C1A"/>
                </a:solidFill>
                <a:latin typeface="Bw Modelica 2"/>
              </a:rPr>
              <a:t>HUYE DE LAS PASIONES PASADAS Y SÉ SANTO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422" y="5200667"/>
            <a:ext cx="16487878" cy="320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9"/>
              </a:lnSpc>
            </a:pPr>
            <a:r>
              <a:rPr lang="en-US" sz="5349" dirty="0">
                <a:solidFill>
                  <a:srgbClr val="000000"/>
                </a:solidFill>
                <a:latin typeface="Bw Modelica 1"/>
              </a:rPr>
              <a:t>a. ¿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En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aspectos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de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nuestra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vida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debemos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ser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extremadamente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sobrios</a:t>
            </a:r>
            <a:endParaRPr lang="en-US" sz="5349" dirty="0">
              <a:solidFill>
                <a:srgbClr val="000000"/>
              </a:solidFill>
              <a:latin typeface="Bw Modelica 1"/>
            </a:endParaRPr>
          </a:p>
          <a:p>
            <a:pPr algn="ctr">
              <a:lnSpc>
                <a:spcPts val="6419"/>
              </a:lnSpc>
              <a:spcBef>
                <a:spcPct val="0"/>
              </a:spcBef>
            </a:pPr>
            <a:r>
              <a:rPr lang="en-US" sz="5349" dirty="0">
                <a:solidFill>
                  <a:srgbClr val="000000"/>
                </a:solidFill>
                <a:latin typeface="Bw Modelica 1"/>
              </a:rPr>
              <a:t>para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llegar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 a ser </a:t>
            </a:r>
            <a:r>
              <a:rPr lang="en-US" sz="5349" dirty="0" err="1">
                <a:solidFill>
                  <a:srgbClr val="000000"/>
                </a:solidFill>
                <a:latin typeface="Bw Modelica 1"/>
              </a:rPr>
              <a:t>santos</a:t>
            </a:r>
            <a:r>
              <a:rPr lang="en-US" sz="5349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5349" dirty="0">
                <a:solidFill>
                  <a:srgbClr val="000000"/>
                </a:solidFill>
                <a:latin typeface="Bw Modelica 1"/>
              </a:rPr>
            </a:br>
            <a:r>
              <a:rPr lang="en-US" sz="4400" dirty="0">
                <a:solidFill>
                  <a:srgbClr val="000000"/>
                </a:solidFill>
                <a:latin typeface="Bw Modelica 1"/>
              </a:rPr>
              <a:t>1 Pedro 1:14, 15; 4:2, 3.</a:t>
            </a:r>
            <a:endParaRPr lang="en-US" sz="5349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9074" b="-90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04838"/>
            <a:ext cx="3536220" cy="847724"/>
            <a:chOff x="0" y="0"/>
            <a:chExt cx="4714960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15002" cy="1130300"/>
            </a:xfrm>
            <a:custGeom>
              <a:avLst/>
              <a:gdLst/>
              <a:ahLst/>
              <a:cxnLst/>
              <a:rect l="l" t="t" r="r" b="b"/>
              <a:pathLst>
                <a:path w="4715002" h="1130300">
                  <a:moveTo>
                    <a:pt x="0" y="0"/>
                  </a:moveTo>
                  <a:lnTo>
                    <a:pt x="4715002" y="0"/>
                  </a:lnTo>
                  <a:lnTo>
                    <a:pt x="471500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733438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3489" y="1452562"/>
            <a:ext cx="11795538" cy="559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8"/>
              </a:lnSpc>
            </a:pPr>
            <a:r>
              <a:rPr lang="en-US" sz="3690" dirty="0">
                <a:solidFill>
                  <a:srgbClr val="271C1A"/>
                </a:solidFill>
                <a:latin typeface="Bw Modelica 1"/>
              </a:rPr>
              <a:t>b. Si bien se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nos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recuerda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constantemente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que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debemos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ser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santos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(1 Pedro</a:t>
            </a:r>
          </a:p>
          <a:p>
            <a:pPr algn="ctr">
              <a:lnSpc>
                <a:spcPts val="4428"/>
              </a:lnSpc>
            </a:pPr>
            <a:r>
              <a:rPr lang="en-US" sz="3690" dirty="0">
                <a:solidFill>
                  <a:srgbClr val="271C1A"/>
                </a:solidFill>
                <a:latin typeface="Bw Modelica 1"/>
              </a:rPr>
              <a:t>1:15, 16) —lo que de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alguna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manera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puede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parecer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como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si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pudiéramos</a:t>
            </a:r>
            <a:endParaRPr lang="en-US" sz="3690" dirty="0">
              <a:solidFill>
                <a:srgbClr val="271C1A"/>
              </a:solidFill>
              <a:latin typeface="Bw Modelica 1"/>
            </a:endParaRPr>
          </a:p>
          <a:p>
            <a:pPr algn="ctr">
              <a:lnSpc>
                <a:spcPts val="4428"/>
              </a:lnSpc>
            </a:pP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lograrlo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a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través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de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nuestros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propios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esfuerzos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—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en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realidad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, ¿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mediante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qué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medios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se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nos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capacita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para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llegar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 a ser </a:t>
            </a:r>
            <a:r>
              <a:rPr lang="en-US" sz="3690" dirty="0" err="1">
                <a:solidFill>
                  <a:srgbClr val="271C1A"/>
                </a:solidFill>
                <a:latin typeface="Bw Modelica 1"/>
              </a:rPr>
              <a:t>santos</a:t>
            </a:r>
            <a:r>
              <a:rPr lang="en-US" sz="3690" dirty="0">
                <a:solidFill>
                  <a:srgbClr val="271C1A"/>
                </a:solidFill>
                <a:latin typeface="Bw Modelica 1"/>
              </a:rPr>
              <a:t>? </a:t>
            </a:r>
            <a:br>
              <a:rPr lang="en-US" sz="3690" dirty="0">
                <a:solidFill>
                  <a:srgbClr val="271C1A"/>
                </a:solidFill>
                <a:latin typeface="Bw Modelica 1"/>
              </a:rPr>
            </a:br>
            <a:br>
              <a:rPr lang="en-US" sz="3690" dirty="0">
                <a:solidFill>
                  <a:srgbClr val="271C1A"/>
                </a:solidFill>
                <a:latin typeface="Bw Modelica 1"/>
              </a:rPr>
            </a:br>
            <a:r>
              <a:rPr lang="en-US" sz="3200" dirty="0" err="1">
                <a:solidFill>
                  <a:srgbClr val="271C1A"/>
                </a:solidFill>
                <a:latin typeface="Bw Modelica 1"/>
              </a:rPr>
              <a:t>Levítico</a:t>
            </a:r>
            <a:r>
              <a:rPr lang="en-US" sz="3200" dirty="0">
                <a:solidFill>
                  <a:srgbClr val="271C1A"/>
                </a:solidFill>
                <a:latin typeface="Bw Modelica 1"/>
              </a:rPr>
              <a:t> 20:7, 8; </a:t>
            </a:r>
            <a:r>
              <a:rPr lang="en-US" sz="3200" dirty="0" err="1">
                <a:solidFill>
                  <a:srgbClr val="271C1A"/>
                </a:solidFill>
                <a:latin typeface="Bw Modelica 1"/>
              </a:rPr>
              <a:t>Filipenses</a:t>
            </a:r>
            <a:endParaRPr lang="en-US" sz="3200" dirty="0">
              <a:solidFill>
                <a:srgbClr val="271C1A"/>
              </a:solidFill>
              <a:latin typeface="Bw Modelica 1"/>
            </a:endParaRPr>
          </a:p>
          <a:p>
            <a:pPr algn="ctr">
              <a:lnSpc>
                <a:spcPts val="4428"/>
              </a:lnSpc>
            </a:pPr>
            <a:r>
              <a:rPr lang="en-US" sz="3200" dirty="0">
                <a:solidFill>
                  <a:srgbClr val="271C1A"/>
                </a:solidFill>
                <a:latin typeface="Bw Modelica 1"/>
              </a:rPr>
              <a:t>2:13; Tito 3:5.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04838"/>
            <a:ext cx="3536220" cy="847724"/>
            <a:chOff x="0" y="0"/>
            <a:chExt cx="4714960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15002" cy="1130300"/>
            </a:xfrm>
            <a:custGeom>
              <a:avLst/>
              <a:gdLst/>
              <a:ahLst/>
              <a:cxnLst/>
              <a:rect l="l" t="t" r="r" b="b"/>
              <a:pathLst>
                <a:path w="4715002" h="1130300">
                  <a:moveTo>
                    <a:pt x="0" y="0"/>
                  </a:moveTo>
                  <a:lnTo>
                    <a:pt x="4715002" y="0"/>
                  </a:lnTo>
                  <a:lnTo>
                    <a:pt x="471500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733438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80053" y="3043843"/>
            <a:ext cx="9608406" cy="411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5440" dirty="0">
                <a:solidFill>
                  <a:srgbClr val="000000"/>
                </a:solidFill>
                <a:latin typeface="Bw Modelica 1"/>
              </a:rPr>
              <a:t>c.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Después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del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llamado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a ser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sobrios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, ¿por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el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apóstol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nos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recuerda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el</a:t>
            </a:r>
          </a:p>
          <a:p>
            <a:pPr algn="ctr">
              <a:lnSpc>
                <a:spcPts val="6529"/>
              </a:lnSpc>
            </a:pP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juicio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440" dirty="0" err="1">
                <a:solidFill>
                  <a:srgbClr val="000000"/>
                </a:solidFill>
                <a:latin typeface="Bw Modelica 1"/>
              </a:rPr>
              <a:t>venidero</a:t>
            </a:r>
            <a:r>
              <a:rPr lang="en-US" sz="5440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5440" dirty="0">
                <a:solidFill>
                  <a:srgbClr val="000000"/>
                </a:solidFill>
                <a:latin typeface="Bw Modelica 1"/>
              </a:rPr>
            </a:br>
            <a:r>
              <a:rPr lang="en-US" sz="4400" dirty="0">
                <a:solidFill>
                  <a:srgbClr val="000000"/>
                </a:solidFill>
                <a:latin typeface="Bw Modelica 1"/>
              </a:rPr>
              <a:t>1 Pedro 1:17; </a:t>
            </a:r>
            <a:r>
              <a:rPr lang="en-US" sz="4400" dirty="0" err="1">
                <a:solidFill>
                  <a:srgbClr val="000000"/>
                </a:solidFill>
                <a:latin typeface="Bw Modelica 1"/>
              </a:rPr>
              <a:t>Colosenses</a:t>
            </a:r>
            <a:r>
              <a:rPr lang="en-US" sz="4400" dirty="0">
                <a:solidFill>
                  <a:srgbClr val="000000"/>
                </a:solidFill>
                <a:latin typeface="Bw Modelica 1"/>
              </a:rPr>
              <a:t> 3:5, 6.</a:t>
            </a:r>
            <a:endParaRPr lang="en-US" sz="5440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738091" y="638587"/>
            <a:ext cx="9126941" cy="5364760"/>
          </a:xfrm>
          <a:custGeom>
            <a:avLst/>
            <a:gdLst/>
            <a:ahLst/>
            <a:cxnLst/>
            <a:rect l="l" t="t" r="r" b="b"/>
            <a:pathLst>
              <a:path w="9126941" h="5364760">
                <a:moveTo>
                  <a:pt x="0" y="0"/>
                </a:moveTo>
                <a:lnTo>
                  <a:pt x="9126942" y="0"/>
                </a:lnTo>
                <a:lnTo>
                  <a:pt x="9126942" y="5364760"/>
                </a:lnTo>
                <a:lnTo>
                  <a:pt x="0" y="536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" t="-6656" b="-66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6543" y="2181248"/>
            <a:ext cx="82515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8"/>
              </a:lnSpc>
              <a:spcBef>
                <a:spcPct val="0"/>
              </a:spcBef>
            </a:pPr>
            <a:r>
              <a:rPr lang="en-US" sz="5189">
                <a:solidFill>
                  <a:srgbClr val="271C1A"/>
                </a:solidFill>
                <a:latin typeface="Bw Modelica 2"/>
              </a:rPr>
              <a:t>REDIMIDOS POR CRISTO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MIERCOLES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7954" y="6441497"/>
            <a:ext cx="15120276" cy="329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4334" dirty="0">
                <a:solidFill>
                  <a:srgbClr val="000000"/>
                </a:solidFill>
                <a:latin typeface="Bw Modelica 1"/>
              </a:rPr>
              <a:t>a. ¿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buen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motivo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presenta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Pedro para que el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esfuerzo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por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vencer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las</a:t>
            </a:r>
          </a:p>
          <a:p>
            <a:pPr algn="ctr">
              <a:lnSpc>
                <a:spcPts val="5201"/>
              </a:lnSpc>
            </a:pP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concupiscencias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pasadas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no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sólo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valga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la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pena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,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sino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que sea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nuestro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334" dirty="0" err="1">
                <a:solidFill>
                  <a:srgbClr val="000000"/>
                </a:solidFill>
                <a:latin typeface="Bw Modelica 1"/>
              </a:rPr>
              <a:t>deber</a:t>
            </a:r>
            <a:r>
              <a:rPr lang="en-US" sz="4334" dirty="0">
                <a:solidFill>
                  <a:srgbClr val="000000"/>
                </a:solidFill>
                <a:latin typeface="Bw Modelica 1"/>
              </a:rPr>
              <a:t>?</a:t>
            </a:r>
          </a:p>
          <a:p>
            <a:pPr algn="ctr">
              <a:lnSpc>
                <a:spcPts val="520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1"/>
              </a:rPr>
              <a:t>1 Pedro 1:4, 18, 19; 1 </a:t>
            </a:r>
            <a:r>
              <a:rPr lang="en-US" sz="3200" dirty="0" err="1">
                <a:solidFill>
                  <a:srgbClr val="000000"/>
                </a:solidFill>
                <a:latin typeface="Bw Modelica 1"/>
              </a:rPr>
              <a:t>Corintios</a:t>
            </a:r>
            <a:r>
              <a:rPr lang="en-US" sz="3200" dirty="0">
                <a:solidFill>
                  <a:srgbClr val="000000"/>
                </a:solidFill>
                <a:latin typeface="Bw Modelica 1"/>
              </a:rPr>
              <a:t> 6:18–20.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14666" b="-14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6543" y="6144568"/>
            <a:ext cx="17314913" cy="144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6"/>
              </a:lnSpc>
              <a:spcBef>
                <a:spcPct val="0"/>
              </a:spcBef>
            </a:pPr>
            <a:r>
              <a:rPr lang="en-US" sz="4963" dirty="0">
                <a:solidFill>
                  <a:srgbClr val="000000"/>
                </a:solidFill>
                <a:latin typeface="Bw Modelica 1"/>
              </a:rPr>
              <a:t>b. ¿</a:t>
            </a:r>
            <a:r>
              <a:rPr lang="en-US" sz="4963" dirty="0" err="1">
                <a:solidFill>
                  <a:srgbClr val="000000"/>
                </a:solidFill>
                <a:latin typeface="Bw Modelica 1"/>
              </a:rPr>
              <a:t>Cuándo</a:t>
            </a:r>
            <a:r>
              <a:rPr lang="en-US" sz="4963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963" dirty="0" err="1">
                <a:solidFill>
                  <a:srgbClr val="000000"/>
                </a:solidFill>
                <a:latin typeface="Bw Modelica 1"/>
              </a:rPr>
              <a:t>fue</a:t>
            </a:r>
            <a:r>
              <a:rPr lang="en-US" sz="4963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963" dirty="0" err="1">
                <a:solidFill>
                  <a:srgbClr val="000000"/>
                </a:solidFill>
                <a:latin typeface="Bw Modelica 1"/>
              </a:rPr>
              <a:t>establecido</a:t>
            </a:r>
            <a:r>
              <a:rPr lang="en-US" sz="4963" dirty="0">
                <a:solidFill>
                  <a:srgbClr val="000000"/>
                </a:solidFill>
                <a:latin typeface="Bw Modelica 1"/>
              </a:rPr>
              <a:t> el plan de la </a:t>
            </a:r>
            <a:r>
              <a:rPr lang="en-US" sz="4963" dirty="0" err="1">
                <a:solidFill>
                  <a:srgbClr val="000000"/>
                </a:solidFill>
                <a:latin typeface="Bw Modelica 1"/>
              </a:rPr>
              <a:t>redención</a:t>
            </a:r>
            <a:r>
              <a:rPr lang="en-US" sz="4963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4963" dirty="0">
                <a:solidFill>
                  <a:srgbClr val="000000"/>
                </a:solidFill>
                <a:latin typeface="Bw Modelica 1"/>
              </a:rPr>
            </a:br>
            <a:r>
              <a:rPr lang="en-US" sz="3600" dirty="0">
                <a:solidFill>
                  <a:srgbClr val="000000"/>
                </a:solidFill>
                <a:latin typeface="Bw Modelica 1"/>
              </a:rPr>
              <a:t>2 </a:t>
            </a: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Timoteo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 1:8, 9.</a:t>
            </a:r>
            <a:endParaRPr lang="en-US" sz="4963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3989551" cy="847724"/>
            <a:chOff x="0" y="0"/>
            <a:chExt cx="531940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19444" cy="1130300"/>
            </a:xfrm>
            <a:custGeom>
              <a:avLst/>
              <a:gdLst/>
              <a:ahLst/>
              <a:cxnLst/>
              <a:rect l="l" t="t" r="r" b="b"/>
              <a:pathLst>
                <a:path w="5319444" h="1130300">
                  <a:moveTo>
                    <a:pt x="0" y="0"/>
                  </a:moveTo>
                  <a:lnTo>
                    <a:pt x="5319444" y="0"/>
                  </a:lnTo>
                  <a:lnTo>
                    <a:pt x="5319444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97719" y="8831636"/>
            <a:ext cx="2608669" cy="853327"/>
            <a:chOff x="0" y="0"/>
            <a:chExt cx="3478225" cy="1137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8276" cy="1137793"/>
            </a:xfrm>
            <a:custGeom>
              <a:avLst/>
              <a:gdLst/>
              <a:ahLst/>
              <a:cxnLst/>
              <a:rect l="l" t="t" r="r" b="b"/>
              <a:pathLst>
                <a:path w="3478276" h="1137793">
                  <a:moveTo>
                    <a:pt x="0" y="0"/>
                  </a:moveTo>
                  <a:lnTo>
                    <a:pt x="3478276" y="0"/>
                  </a:lnTo>
                  <a:lnTo>
                    <a:pt x="3478276" y="1137793"/>
                  </a:lnTo>
                  <a:lnTo>
                    <a:pt x="0" y="1137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978" r="1" b="-3597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7466" y="1157300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3869" y="787036"/>
            <a:ext cx="11572602" cy="2519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sz="5550" dirty="0">
                <a:solidFill>
                  <a:srgbClr val="FFFFFF"/>
                </a:solidFill>
                <a:latin typeface="Bw Modelica 1"/>
              </a:rPr>
              <a:t>c. ¿De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dónde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procede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en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realidad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la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fe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</a:t>
            </a:r>
            <a:r>
              <a:rPr lang="en-US" sz="5550" dirty="0" err="1">
                <a:solidFill>
                  <a:srgbClr val="FFFFFF"/>
                </a:solidFill>
                <a:latin typeface="Bw Modelica 1"/>
              </a:rPr>
              <a:t>en</a:t>
            </a:r>
            <a:r>
              <a:rPr lang="en-US" sz="5550" dirty="0">
                <a:solidFill>
                  <a:srgbClr val="FFFFFF"/>
                </a:solidFill>
                <a:latin typeface="Bw Modelica 1"/>
              </a:rPr>
              <a:t> Dios? </a:t>
            </a:r>
            <a:br>
              <a:rPr lang="en-US" sz="5550" dirty="0">
                <a:solidFill>
                  <a:srgbClr val="FFFFFF"/>
                </a:solidFill>
                <a:latin typeface="Bw Modelica 1"/>
              </a:rPr>
            </a:br>
            <a:r>
              <a:rPr lang="en-US" sz="4000" dirty="0" err="1">
                <a:solidFill>
                  <a:srgbClr val="FFFFFF"/>
                </a:solidFill>
                <a:latin typeface="Bw Modelica 1"/>
              </a:rPr>
              <a:t>Romanos</a:t>
            </a:r>
            <a:r>
              <a:rPr lang="en-US" sz="4000" dirty="0">
                <a:solidFill>
                  <a:srgbClr val="FFFFFF"/>
                </a:solidFill>
                <a:latin typeface="Bw Modelica 1"/>
              </a:rPr>
              <a:t> 10:17; 1 Pedro 1:21.</a:t>
            </a:r>
            <a:endParaRPr lang="en-US" sz="5550" dirty="0">
              <a:solidFill>
                <a:srgbClr val="FFFFFF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83959" y="0"/>
            <a:ext cx="3346093" cy="10287000"/>
            <a:chOff x="0" y="0"/>
            <a:chExt cx="88127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275" cy="2709333"/>
            </a:xfrm>
            <a:custGeom>
              <a:avLst/>
              <a:gdLst/>
              <a:ahLst/>
              <a:cxnLst/>
              <a:rect l="l" t="t" r="r" b="b"/>
              <a:pathLst>
                <a:path w="881275" h="2709333">
                  <a:moveTo>
                    <a:pt x="0" y="0"/>
                  </a:moveTo>
                  <a:lnTo>
                    <a:pt x="881275" y="0"/>
                  </a:lnTo>
                  <a:lnTo>
                    <a:pt x="88127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8127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9259" b="-92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35469" y="90487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2160" y="2677086"/>
            <a:ext cx="14272227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271C1A"/>
                </a:solidFill>
                <a:latin typeface="Bw Modelica 2"/>
              </a:rPr>
              <a:t>LA CORONA DE LA OBEDIENCIA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3361" y="5133975"/>
            <a:ext cx="16229824" cy="270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7"/>
              </a:lnSpc>
            </a:pPr>
            <a:r>
              <a:rPr lang="en-US" sz="4531" dirty="0">
                <a:solidFill>
                  <a:srgbClr val="000000"/>
                </a:solidFill>
                <a:latin typeface="Bw Modelica 1"/>
              </a:rPr>
              <a:t>a.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Tras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exhortar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a los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creyentes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a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luchar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contra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nuestros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antiguos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deseos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, ¿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objetivo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propone el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apóstol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como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forma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definitiva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 de </a:t>
            </a:r>
            <a:r>
              <a:rPr lang="en-US" sz="4531" dirty="0" err="1">
                <a:solidFill>
                  <a:srgbClr val="000000"/>
                </a:solidFill>
                <a:latin typeface="Bw Modelica 1"/>
              </a:rPr>
              <a:t>obediencia</a:t>
            </a:r>
            <a:r>
              <a:rPr lang="en-US" sz="4531" dirty="0">
                <a:solidFill>
                  <a:srgbClr val="000000"/>
                </a:solidFill>
                <a:latin typeface="Bw Modelica 1"/>
              </a:rPr>
              <a:t>?</a:t>
            </a:r>
          </a:p>
          <a:p>
            <a:pPr algn="ctr">
              <a:lnSpc>
                <a:spcPts val="5437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Bw Modelica 1"/>
              </a:rPr>
              <a:t>1 Pedro 1:22.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CB52ADA-C387-417D-829E-1B9EAC35A6C1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CE72FF3-D91A-49FB-8CF7-29BDEA5FD10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2999"/>
              </a:blip>
              <a:stretch>
                <a:fillRect t="-9277" b="-92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481307" y="9258300"/>
            <a:ext cx="2608669" cy="853327"/>
            <a:chOff x="0" y="0"/>
            <a:chExt cx="3478225" cy="11377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8276" cy="1137793"/>
            </a:xfrm>
            <a:custGeom>
              <a:avLst/>
              <a:gdLst/>
              <a:ahLst/>
              <a:cxnLst/>
              <a:rect l="l" t="t" r="r" b="b"/>
              <a:pathLst>
                <a:path w="3478276" h="1137793">
                  <a:moveTo>
                    <a:pt x="0" y="0"/>
                  </a:moveTo>
                  <a:lnTo>
                    <a:pt x="3478276" y="0"/>
                  </a:lnTo>
                  <a:lnTo>
                    <a:pt x="3478276" y="1137793"/>
                  </a:lnTo>
                  <a:lnTo>
                    <a:pt x="0" y="1137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978" r="1" b="-3597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FFFFFF"/>
                </a:solidFill>
                <a:latin typeface="Arimo"/>
              </a:rPr>
              <a:t> MISIONEROS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FFFFFF"/>
                </a:solidFill>
                <a:latin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3CD95-9B40-455B-8CEE-60088951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966" y="342900"/>
            <a:ext cx="7985573" cy="2112585"/>
          </a:xfrm>
        </p:spPr>
        <p:txBody>
          <a:bodyPr anchor="b">
            <a:normAutofit/>
          </a:bodyPr>
          <a:lstStyle/>
          <a:p>
            <a: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  <a:t>LECCIÓN </a:t>
            </a:r>
            <a:b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  <a:t>Epístolas de Pedro</a:t>
            </a:r>
            <a:endParaRPr lang="es-CO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5F5FEB-02CF-6B6B-5B49-E8959C76A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635958"/>
            <a:ext cx="9906000" cy="6335260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es-ES" dirty="0"/>
              <a:t>¿Quién de nosotros no ha pasado por situaciones similares a la de Pedro, el discípulo que hablaba de manera franca y directa? Todos podemos identificarnos, al menos de algún modo, con su naturaleza humana. Su celo entusiasta y su buena disposición para cumplir las órdenes de su Maestro son inspiradores. Seguramente podemos empatizar con sus errores ocasionales y bochornosos, y sentirnos alentados por la forma en que se levantó después de una caída. El proceso de maduración que Pedro experimentó bajo la dirección de Dios le llevó a un noble apostolado, con dos epístolas dignas de figurar en el santo canon de </a:t>
            </a:r>
            <a:r>
              <a:rPr lang="es-CO" dirty="0"/>
              <a:t>las Sagradas Escrituras.</a:t>
            </a:r>
            <a:endParaRPr lang="en-US" sz="3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7DEC100-0A7C-47EB-B098-E2AE4E63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60" y="1363621"/>
            <a:ext cx="5382374" cy="760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: esquinas redondeadas 5">
            <a:hlinkClick r:id="rId3"/>
            <a:extLst>
              <a:ext uri="{FF2B5EF4-FFF2-40B4-BE49-F238E27FC236}">
                <a16:creationId xmlns:a16="http://schemas.microsoft.com/office/drawing/2014/main" id="{E1220E67-A6CA-48C7-9189-001F201C6AC4}"/>
              </a:ext>
            </a:extLst>
          </p:cNvPr>
          <p:cNvSpPr/>
          <p:nvPr/>
        </p:nvSpPr>
        <p:spPr>
          <a:xfrm>
            <a:off x="3599852" y="8465891"/>
            <a:ext cx="4495800" cy="1371600"/>
          </a:xfrm>
          <a:prstGeom prst="roundRect">
            <a:avLst>
              <a:gd name="adj" fmla="val 3484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DESCARGAR PDF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96580769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81307" y="9258300"/>
            <a:ext cx="2608669" cy="853327"/>
            <a:chOff x="0" y="0"/>
            <a:chExt cx="3478225" cy="11377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8276" cy="1137793"/>
            </a:xfrm>
            <a:custGeom>
              <a:avLst/>
              <a:gdLst/>
              <a:ahLst/>
              <a:cxnLst/>
              <a:rect l="l" t="t" r="r" b="b"/>
              <a:pathLst>
                <a:path w="3478276" h="1137793">
                  <a:moveTo>
                    <a:pt x="0" y="0"/>
                  </a:moveTo>
                  <a:lnTo>
                    <a:pt x="3478276" y="0"/>
                  </a:lnTo>
                  <a:lnTo>
                    <a:pt x="3478276" y="1137793"/>
                  </a:lnTo>
                  <a:lnTo>
                    <a:pt x="0" y="1137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978" r="1" b="-3597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18" b="-17518"/>
            </a:stretch>
          </a:blipFill>
        </p:spPr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0474322-0E82-4811-8366-EAA09422F535}"/>
              </a:ext>
            </a:extLst>
          </p:cNvPr>
          <p:cNvSpPr/>
          <p:nvPr/>
        </p:nvSpPr>
        <p:spPr>
          <a:xfrm>
            <a:off x="990600" y="8801838"/>
            <a:ext cx="975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Sigue nuestro canal de </a:t>
            </a:r>
            <a:r>
              <a:rPr lang="es-E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es-E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dando </a:t>
            </a:r>
            <a:endParaRPr lang="es-CO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: esquinas redondeadas 5">
            <a:hlinkClick r:id="rId5"/>
            <a:extLst>
              <a:ext uri="{FF2B5EF4-FFF2-40B4-BE49-F238E27FC236}">
                <a16:creationId xmlns:a16="http://schemas.microsoft.com/office/drawing/2014/main" id="{06822867-D90D-48F9-B7B6-38689FF69C4C}"/>
              </a:ext>
            </a:extLst>
          </p:cNvPr>
          <p:cNvSpPr/>
          <p:nvPr/>
        </p:nvSpPr>
        <p:spPr>
          <a:xfrm>
            <a:off x="11010502" y="8572500"/>
            <a:ext cx="5791200" cy="12954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b="1" dirty="0"/>
              <a:t>CLIC AQUÍ</a:t>
            </a:r>
            <a:endParaRPr lang="es-CO" sz="80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110" b="-12804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19050"/>
            <a:ext cx="18288000" cy="4194136"/>
            <a:chOff x="0" y="0"/>
            <a:chExt cx="24384000" cy="55921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592216"/>
            </a:xfrm>
            <a:custGeom>
              <a:avLst/>
              <a:gdLst/>
              <a:ahLst/>
              <a:cxnLst/>
              <a:rect l="l" t="t" r="r" b="b"/>
              <a:pathLst>
                <a:path w="24384000" h="5592216">
                  <a:moveTo>
                    <a:pt x="0" y="0"/>
                  </a:moveTo>
                  <a:lnTo>
                    <a:pt x="24384000" y="0"/>
                  </a:lnTo>
                  <a:lnTo>
                    <a:pt x="24384000" y="5592216"/>
                  </a:lnTo>
                  <a:lnTo>
                    <a:pt x="0" y="5592216"/>
                  </a:lnTo>
                  <a:close/>
                </a:path>
              </a:pathLst>
            </a:custGeom>
            <a:solidFill>
              <a:srgbClr val="433124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715" r="-43715" b="-2499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927" t="-43903" r="-5792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474" r="-36525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>
                <a:solidFill>
                  <a:srgbClr val="FFFFFF"/>
                </a:solidFill>
                <a:latin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305376"/>
            <a:ext cx="3065372" cy="115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3"/>
              </a:lnSpc>
            </a:pPr>
            <a:r>
              <a:rPr lang="en-US" sz="2551">
                <a:solidFill>
                  <a:srgbClr val="271C1A"/>
                </a:solidFill>
                <a:latin typeface="Rubik Semi-Bold"/>
              </a:rPr>
              <a:t>UNA EPÍSTOLA PARA UN PÚBLICO ESPECIAL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68428" y="4667225"/>
            <a:ext cx="3020949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>
                <a:solidFill>
                  <a:srgbClr val="271C1A"/>
                </a:solidFill>
                <a:latin typeface="Rubik Semi-Bold"/>
              </a:rPr>
              <a:t>EL MISTERIO DE LA SALVACIÓN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91051" y="4552963"/>
            <a:ext cx="317976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>
                <a:solidFill>
                  <a:srgbClr val="271C1A"/>
                </a:solidFill>
                <a:latin typeface="Rubik Semi-Bold"/>
              </a:rPr>
              <a:t>DECLARACIONES SOBRE LA FE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724400"/>
            <a:ext cx="337240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2"/>
              </a:lnSpc>
            </a:pPr>
            <a:r>
              <a:rPr lang="en-US" sz="2435">
                <a:solidFill>
                  <a:srgbClr val="271C1A"/>
                </a:solidFill>
                <a:latin typeface="Rubik Bold"/>
              </a:rPr>
              <a:t>PALABRAS DE ÁNIMO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96000" y="4667225"/>
            <a:ext cx="293691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>
                <a:solidFill>
                  <a:srgbClr val="271C1A"/>
                </a:solidFill>
                <a:latin typeface="Rubik Semi-Bold"/>
              </a:rPr>
              <a:t>LOS ELEGIDOS DE DIOS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272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>
                <a:solidFill>
                  <a:srgbClr val="FFFFFF"/>
                </a:solidFill>
                <a:latin typeface="Rubik Bold"/>
              </a:rPr>
              <a:t>Los “Extranjeros”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2"/>
              </a:rPr>
              <a:t>LECCIÓN 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1537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CD177BD-15EF-4DB0-9871-6AE54F6784A4}"/>
              </a:ext>
            </a:extLst>
          </p:cNvPr>
          <p:cNvGrpSpPr/>
          <p:nvPr/>
        </p:nvGrpSpPr>
        <p:grpSpPr>
          <a:xfrm>
            <a:off x="8667897" y="2629700"/>
            <a:ext cx="9236515" cy="2409263"/>
            <a:chOff x="8667897" y="2629700"/>
            <a:chExt cx="9236515" cy="2409263"/>
          </a:xfrm>
        </p:grpSpPr>
        <p:sp>
          <p:nvSpPr>
            <p:cNvPr id="5" name="TextBox 5"/>
            <p:cNvSpPr txBox="1"/>
            <p:nvPr/>
          </p:nvSpPr>
          <p:spPr>
            <a:xfrm>
              <a:off x="8667897" y="2629700"/>
              <a:ext cx="9236515" cy="1501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25"/>
                </a:lnSpc>
              </a:pPr>
              <a:r>
                <a:rPr lang="en-US" sz="923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</a:rPr>
                <a:t>HIJOS DE DIOS</a:t>
              </a:r>
            </a:p>
          </p:txBody>
        </p:sp>
        <p:sp>
          <p:nvSpPr>
            <p:cNvPr id="10" name="Rectángulo: esquinas diagonales redondeadas 9">
              <a:extLst>
                <a:ext uri="{FF2B5EF4-FFF2-40B4-BE49-F238E27FC236}">
                  <a16:creationId xmlns:a16="http://schemas.microsoft.com/office/drawing/2014/main" id="{ADDAAFF3-1F8B-4AB5-95FB-0F56D96F755C}"/>
                </a:ext>
              </a:extLst>
            </p:cNvPr>
            <p:cNvSpPr/>
            <p:nvPr/>
          </p:nvSpPr>
          <p:spPr>
            <a:xfrm>
              <a:off x="12268200" y="4211723"/>
              <a:ext cx="5483811" cy="779378"/>
            </a:xfrm>
            <a:prstGeom prst="round2DiagRect">
              <a:avLst>
                <a:gd name="adj1" fmla="val 36668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113211" y="4138717"/>
              <a:ext cx="5715001" cy="9002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150E08"/>
                  </a:solidFill>
                  <a:latin typeface="Bw Modelica 2"/>
                </a:rPr>
                <a:t>OBEDIENTES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838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915" y="4844441"/>
            <a:ext cx="18297808" cy="5442559"/>
          </a:xfrm>
          <a:custGeom>
            <a:avLst/>
            <a:gdLst/>
            <a:ahLst/>
            <a:cxnLst/>
            <a:rect l="l" t="t" r="r" b="b"/>
            <a:pathLst>
              <a:path w="18297808" h="5442559">
                <a:moveTo>
                  <a:pt x="0" y="0"/>
                </a:moveTo>
                <a:lnTo>
                  <a:pt x="18297807" y="0"/>
                </a:lnTo>
                <a:lnTo>
                  <a:pt x="18297807" y="5442559"/>
                </a:lnTo>
                <a:lnTo>
                  <a:pt x="0" y="5442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4" b="-10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6682719" y="-1890666"/>
            <a:ext cx="4898417" cy="18313915"/>
            <a:chOff x="0" y="0"/>
            <a:chExt cx="1290118" cy="48234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0118" cy="4823418"/>
            </a:xfrm>
            <a:custGeom>
              <a:avLst/>
              <a:gdLst/>
              <a:ahLst/>
              <a:cxnLst/>
              <a:rect l="l" t="t" r="r" b="b"/>
              <a:pathLst>
                <a:path w="1290118" h="4823418">
                  <a:moveTo>
                    <a:pt x="0" y="0"/>
                  </a:moveTo>
                  <a:lnTo>
                    <a:pt x="1290118" y="0"/>
                  </a:lnTo>
                  <a:lnTo>
                    <a:pt x="1290118" y="4823418"/>
                  </a:lnTo>
                  <a:lnTo>
                    <a:pt x="0" y="482341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290118" cy="4823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7869" y="92011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95421" y="366712"/>
            <a:ext cx="10063879" cy="223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3"/>
              </a:lnSpc>
            </a:pPr>
            <a:r>
              <a:rPr lang="en-US" sz="4869">
                <a:solidFill>
                  <a:srgbClr val="271C1A"/>
                </a:solidFill>
                <a:latin typeface="Bw Modelica 2"/>
              </a:rPr>
              <a:t>ELIGIENDO CUIDADOSAMENTE NUESTROS PENSAMIENTOS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0120" y="3461149"/>
            <a:ext cx="14969629" cy="191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4170" dirty="0">
                <a:solidFill>
                  <a:srgbClr val="000000"/>
                </a:solidFill>
                <a:latin typeface="Bw Modelica 1"/>
              </a:rPr>
              <a:t>a. De </a:t>
            </a:r>
            <a:r>
              <a:rPr lang="en-US" sz="4170" dirty="0" err="1">
                <a:solidFill>
                  <a:srgbClr val="000000"/>
                </a:solidFill>
                <a:latin typeface="Bw Modelica 1"/>
              </a:rPr>
              <a:t>acuerdo</a:t>
            </a:r>
            <a:r>
              <a:rPr lang="en-US" sz="4170" dirty="0">
                <a:solidFill>
                  <a:srgbClr val="000000"/>
                </a:solidFill>
                <a:latin typeface="Bw Modelica 1"/>
              </a:rPr>
              <a:t> con la Palabra de Dios, ¿</a:t>
            </a:r>
            <a:r>
              <a:rPr lang="en-US" sz="4170" dirty="0" err="1">
                <a:solidFill>
                  <a:srgbClr val="000000"/>
                </a:solidFill>
                <a:latin typeface="Bw Modelica 1"/>
              </a:rPr>
              <a:t>dónde</a:t>
            </a:r>
            <a:r>
              <a:rPr lang="en-US" sz="417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170" dirty="0" err="1">
                <a:solidFill>
                  <a:srgbClr val="000000"/>
                </a:solidFill>
                <a:latin typeface="Bw Modelica 1"/>
              </a:rPr>
              <a:t>comienza</a:t>
            </a:r>
            <a:r>
              <a:rPr lang="en-US" sz="4170" dirty="0">
                <a:solidFill>
                  <a:srgbClr val="000000"/>
                </a:solidFill>
                <a:latin typeface="Bw Modelica 1"/>
              </a:rPr>
              <a:t> la </a:t>
            </a:r>
            <a:r>
              <a:rPr lang="en-US" sz="4170" dirty="0" err="1">
                <a:solidFill>
                  <a:srgbClr val="000000"/>
                </a:solidFill>
                <a:latin typeface="Bw Modelica 1"/>
              </a:rPr>
              <a:t>verdadera</a:t>
            </a:r>
            <a:r>
              <a:rPr lang="en-US" sz="417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4170" dirty="0" err="1">
                <a:solidFill>
                  <a:srgbClr val="000000"/>
                </a:solidFill>
                <a:latin typeface="Bw Modelica 1"/>
              </a:rPr>
              <a:t>obediencia</a:t>
            </a:r>
            <a:r>
              <a:rPr lang="en-US" sz="4170" dirty="0">
                <a:solidFill>
                  <a:srgbClr val="000000"/>
                </a:solidFill>
                <a:latin typeface="Bw Modelica 1"/>
              </a:rPr>
              <a:t>?</a:t>
            </a:r>
          </a:p>
          <a:p>
            <a:pPr algn="ctr">
              <a:lnSpc>
                <a:spcPts val="5004"/>
              </a:lnSpc>
            </a:pPr>
            <a:r>
              <a:rPr lang="en-US" sz="3200" dirty="0">
                <a:solidFill>
                  <a:srgbClr val="000000"/>
                </a:solidFill>
                <a:latin typeface="Bw Modelica 1"/>
              </a:rPr>
              <a:t>1 Pedro 1:13, 14; </a:t>
            </a:r>
            <a:r>
              <a:rPr lang="en-US" sz="3200" dirty="0" err="1">
                <a:solidFill>
                  <a:srgbClr val="000000"/>
                </a:solidFill>
                <a:latin typeface="Bw Modelica 1"/>
              </a:rPr>
              <a:t>Romanos</a:t>
            </a:r>
            <a:r>
              <a:rPr lang="en-US" sz="3200" dirty="0">
                <a:solidFill>
                  <a:srgbClr val="000000"/>
                </a:solidFill>
                <a:latin typeface="Bw Modelica 1"/>
              </a:rPr>
              <a:t> 12:2.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73780" y="3226717"/>
            <a:ext cx="6942382" cy="5442559"/>
          </a:xfrm>
          <a:custGeom>
            <a:avLst/>
            <a:gdLst/>
            <a:ahLst/>
            <a:cxnLst/>
            <a:rect l="l" t="t" r="r" b="b"/>
            <a:pathLst>
              <a:path w="6942382" h="5442559">
                <a:moveTo>
                  <a:pt x="0" y="0"/>
                </a:moveTo>
                <a:lnTo>
                  <a:pt x="6942382" y="0"/>
                </a:lnTo>
                <a:lnTo>
                  <a:pt x="6942382" y="5442559"/>
                </a:lnTo>
                <a:lnTo>
                  <a:pt x="0" y="544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55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9750" y="3938229"/>
            <a:ext cx="10141802" cy="401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sz="5288" dirty="0">
                <a:solidFill>
                  <a:srgbClr val="000000"/>
                </a:solidFill>
                <a:latin typeface="Bw Modelica 1"/>
              </a:rPr>
              <a:t>b. ¿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Hacia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dónde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se dirige el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curso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natural de los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pensamientos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y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motivos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  <a:p>
            <a:pPr algn="ctr">
              <a:lnSpc>
                <a:spcPts val="6347"/>
              </a:lnSpc>
            </a:pP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humanos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5288" dirty="0">
                <a:solidFill>
                  <a:srgbClr val="000000"/>
                </a:solidFill>
                <a:latin typeface="Bw Modelica 1"/>
              </a:rPr>
            </a:br>
            <a:r>
              <a:rPr lang="en-US" sz="4000" dirty="0" err="1">
                <a:solidFill>
                  <a:srgbClr val="000000"/>
                </a:solidFill>
                <a:latin typeface="Bw Modelica 1"/>
              </a:rPr>
              <a:t>Génesis</a:t>
            </a:r>
            <a:r>
              <a:rPr lang="en-US" sz="4000" dirty="0">
                <a:solidFill>
                  <a:srgbClr val="000000"/>
                </a:solidFill>
                <a:latin typeface="Bw Modelica 1"/>
              </a:rPr>
              <a:t> 6:5; </a:t>
            </a:r>
            <a:r>
              <a:rPr lang="en-US" sz="4000" dirty="0" err="1">
                <a:solidFill>
                  <a:srgbClr val="000000"/>
                </a:solidFill>
                <a:latin typeface="Bw Modelica 1"/>
              </a:rPr>
              <a:t>Jeremías</a:t>
            </a:r>
            <a:r>
              <a:rPr lang="en-US" sz="4000" dirty="0">
                <a:solidFill>
                  <a:srgbClr val="000000"/>
                </a:solidFill>
                <a:latin typeface="Bw Modelica 1"/>
              </a:rPr>
              <a:t> 17:9.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42382" cy="10287000"/>
          </a:xfrm>
          <a:custGeom>
            <a:avLst/>
            <a:gdLst/>
            <a:ahLst/>
            <a:cxnLst/>
            <a:rect l="l" t="t" r="r" b="b"/>
            <a:pathLst>
              <a:path w="6942382" h="10287000">
                <a:moveTo>
                  <a:pt x="0" y="0"/>
                </a:moveTo>
                <a:lnTo>
                  <a:pt x="6942382" y="0"/>
                </a:lnTo>
                <a:lnTo>
                  <a:pt x="6942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51" r="-294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9750" y="3938229"/>
            <a:ext cx="10141802" cy="320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sz="5288" dirty="0">
                <a:solidFill>
                  <a:srgbClr val="000000"/>
                </a:solidFill>
                <a:latin typeface="Bw Modelica 1"/>
              </a:rPr>
              <a:t>c. ¿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haremos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cuando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comprobemos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que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nuestros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pensamientos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y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motivos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  <a:p>
            <a:pPr algn="ctr">
              <a:lnSpc>
                <a:spcPts val="6347"/>
              </a:lnSpc>
            </a:pPr>
            <a:r>
              <a:rPr lang="en-US" sz="5288" dirty="0">
                <a:solidFill>
                  <a:srgbClr val="000000"/>
                </a:solidFill>
                <a:latin typeface="Bw Modelica 1"/>
              </a:rPr>
              <a:t>no son puros? </a:t>
            </a:r>
            <a:r>
              <a:rPr lang="en-US" sz="4000" dirty="0" err="1">
                <a:solidFill>
                  <a:srgbClr val="000000"/>
                </a:solidFill>
                <a:latin typeface="Bw Modelica 1"/>
              </a:rPr>
              <a:t>Hechos</a:t>
            </a:r>
            <a:r>
              <a:rPr lang="en-US" sz="4000" dirty="0">
                <a:solidFill>
                  <a:srgbClr val="000000"/>
                </a:solidFill>
                <a:latin typeface="Bw Modelica 1"/>
              </a:rPr>
              <a:t> 8:22.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6569" y="2047135"/>
            <a:ext cx="9075484" cy="180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5991">
                <a:solidFill>
                  <a:srgbClr val="000000"/>
                </a:solidFill>
                <a:latin typeface="Bw Modelica 2"/>
              </a:rPr>
              <a:t>SOBRIEDAD DE PENSAMIENTOS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75908" y="4743016"/>
            <a:ext cx="13536183" cy="240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6"/>
              </a:lnSpc>
            </a:pPr>
            <a:r>
              <a:rPr lang="en-US" sz="5263" dirty="0">
                <a:solidFill>
                  <a:srgbClr val="271C1A"/>
                </a:solidFill>
                <a:latin typeface="Bw Modelica 1"/>
              </a:rPr>
              <a:t>a. ¿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Cómo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podemos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“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ceñir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los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lomos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de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nuestro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entendimiento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”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en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 un </a:t>
            </a: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sentido</a:t>
            </a:r>
            <a:endParaRPr lang="en-US" sz="5263" dirty="0">
              <a:solidFill>
                <a:srgbClr val="271C1A"/>
              </a:solidFill>
              <a:latin typeface="Bw Modelica 1"/>
            </a:endParaRPr>
          </a:p>
          <a:p>
            <a:pPr algn="ctr">
              <a:lnSpc>
                <a:spcPts val="6316"/>
              </a:lnSpc>
            </a:pPr>
            <a:r>
              <a:rPr lang="en-US" sz="5263" dirty="0" err="1">
                <a:solidFill>
                  <a:srgbClr val="271C1A"/>
                </a:solidFill>
                <a:latin typeface="Bw Modelica 1"/>
              </a:rPr>
              <a:t>práctico</a:t>
            </a:r>
            <a:r>
              <a:rPr lang="en-US" sz="5263" dirty="0">
                <a:solidFill>
                  <a:srgbClr val="271C1A"/>
                </a:solidFill>
                <a:latin typeface="Bw Modelica 1"/>
              </a:rPr>
              <a:t>? </a:t>
            </a:r>
            <a:r>
              <a:rPr lang="en-US" sz="3600" dirty="0" err="1">
                <a:solidFill>
                  <a:srgbClr val="271C1A"/>
                </a:solidFill>
                <a:latin typeface="Bw Modelica 1"/>
              </a:rPr>
              <a:t>Génesis</a:t>
            </a:r>
            <a:r>
              <a:rPr lang="en-US" sz="3600" dirty="0">
                <a:solidFill>
                  <a:srgbClr val="271C1A"/>
                </a:solidFill>
                <a:latin typeface="Bw Modelica 1"/>
              </a:rPr>
              <a:t> 4:7.</a:t>
            </a:r>
            <a:endParaRPr lang="en-US" sz="5263" dirty="0">
              <a:solidFill>
                <a:srgbClr val="271C1A"/>
              </a:solidFill>
              <a:latin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4331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742596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236302" y="693074"/>
            <a:ext cx="8022998" cy="5348665"/>
          </a:xfrm>
          <a:custGeom>
            <a:avLst/>
            <a:gdLst/>
            <a:ahLst/>
            <a:cxnLst/>
            <a:rect l="l" t="t" r="r" b="b"/>
            <a:pathLst>
              <a:path w="8022998" h="5348665">
                <a:moveTo>
                  <a:pt x="0" y="0"/>
                </a:moveTo>
                <a:lnTo>
                  <a:pt x="8022998" y="0"/>
                </a:lnTo>
                <a:lnTo>
                  <a:pt x="8022998" y="5348665"/>
                </a:lnTo>
                <a:lnTo>
                  <a:pt x="0" y="5348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2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0806" y="6325278"/>
            <a:ext cx="17046388" cy="232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sz="5288" dirty="0">
                <a:solidFill>
                  <a:srgbClr val="000000"/>
                </a:solidFill>
                <a:latin typeface="Bw Modelica 1"/>
              </a:rPr>
              <a:t>b. ¿Por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qué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es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sumamente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importante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controlar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los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pensamientos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de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nuestro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5288" dirty="0" err="1">
                <a:solidFill>
                  <a:srgbClr val="000000"/>
                </a:solidFill>
                <a:latin typeface="Bw Modelica 1"/>
              </a:rPr>
              <a:t>corazón</a:t>
            </a:r>
            <a:r>
              <a:rPr lang="en-US" sz="5288" dirty="0">
                <a:solidFill>
                  <a:srgbClr val="000000"/>
                </a:solidFill>
                <a:latin typeface="Bw Modelica 1"/>
              </a:rPr>
              <a:t>? </a:t>
            </a:r>
            <a:br>
              <a:rPr lang="en-US" sz="5288" dirty="0">
                <a:solidFill>
                  <a:srgbClr val="000000"/>
                </a:solidFill>
                <a:latin typeface="Bw Modelica 1"/>
              </a:rPr>
            </a:b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Proverbios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 23:7 (</a:t>
            </a: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primera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parte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); 24:9 (</a:t>
            </a: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primera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w Modelica 1"/>
              </a:rPr>
              <a:t>parte</a:t>
            </a:r>
            <a:r>
              <a:rPr lang="en-US" sz="3600" dirty="0">
                <a:solidFill>
                  <a:srgbClr val="000000"/>
                </a:solidFill>
                <a:latin typeface="Bw Modelica 1"/>
              </a:rPr>
              <a:t>).</a:t>
            </a:r>
            <a:endParaRPr lang="en-US" sz="5288" dirty="0">
              <a:solidFill>
                <a:srgbClr val="000000"/>
              </a:solidFill>
              <a:latin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534</Words>
  <Application>Microsoft Office PowerPoint</Application>
  <PresentationFormat>Personalizado</PresentationFormat>
  <Paragraphs>73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Bw Modelica 2</vt:lpstr>
      <vt:lpstr>Rubik Bold</vt:lpstr>
      <vt:lpstr>Arial</vt:lpstr>
      <vt:lpstr>Arimo</vt:lpstr>
      <vt:lpstr>Calibri</vt:lpstr>
      <vt:lpstr>Rubik</vt:lpstr>
      <vt:lpstr>Bw Modelica 1</vt:lpstr>
      <vt:lpstr>Rubik Semi-Bold</vt:lpstr>
      <vt:lpstr>Aharoni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LECCIÓN  Epístolas de Pedro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3 Escuela Sabática 2024</dc:title>
  <cp:lastModifiedBy>William Fuentes Nieves</cp:lastModifiedBy>
  <cp:revision>8</cp:revision>
  <dcterms:created xsi:type="dcterms:W3CDTF">2006-08-16T00:00:00Z</dcterms:created>
  <dcterms:modified xsi:type="dcterms:W3CDTF">2024-04-19T16:16:50Z</dcterms:modified>
  <dc:identifier>DAGC3bn6Ml4</dc:identifier>
</cp:coreProperties>
</file>